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22618e57403_0_0:notes"/>
          <p:cNvSpPr/>
          <p:nvPr>
            <p:ph idx="2" type="sldImg"/>
          </p:nvPr>
        </p:nvSpPr>
        <p:spPr>
          <a:xfrm>
            <a:off x="1714500" y="685800"/>
            <a:ext cx="34290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" name="Google Shape;56;g22618e5740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57" name="Google Shape;57;g22618e57403_0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4d8fc10088_0_2:notes"/>
          <p:cNvSpPr/>
          <p:nvPr>
            <p:ph idx="2" type="sldImg"/>
          </p:nvPr>
        </p:nvSpPr>
        <p:spPr>
          <a:xfrm>
            <a:off x="1714500" y="685800"/>
            <a:ext cx="34290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4d8fc10088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g24d8fc10088_0_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4d8d98b231_0_26:notes"/>
          <p:cNvSpPr/>
          <p:nvPr>
            <p:ph idx="2" type="sldImg"/>
          </p:nvPr>
        </p:nvSpPr>
        <p:spPr>
          <a:xfrm>
            <a:off x="1714500" y="685800"/>
            <a:ext cx="34290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24d8d98b231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g24d8d98b231_0_2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4d8d98b231_0_34:notes"/>
          <p:cNvSpPr/>
          <p:nvPr>
            <p:ph idx="2" type="sldImg"/>
          </p:nvPr>
        </p:nvSpPr>
        <p:spPr>
          <a:xfrm>
            <a:off x="1714500" y="685800"/>
            <a:ext cx="34290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24d8d98b231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g24d8d98b231_0_3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4d8d98b231_0_43:notes"/>
          <p:cNvSpPr/>
          <p:nvPr>
            <p:ph idx="2" type="sldImg"/>
          </p:nvPr>
        </p:nvSpPr>
        <p:spPr>
          <a:xfrm>
            <a:off x="1714500" y="685800"/>
            <a:ext cx="34290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24d8d98b231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g24d8d98b231_0_4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2618e57403_0_180:notes"/>
          <p:cNvSpPr/>
          <p:nvPr>
            <p:ph idx="2" type="sldImg"/>
          </p:nvPr>
        </p:nvSpPr>
        <p:spPr>
          <a:xfrm>
            <a:off x="1714500" y="685800"/>
            <a:ext cx="34290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22618e57403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g22618e57403_0_18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2618e57403_0_123:notes"/>
          <p:cNvSpPr/>
          <p:nvPr>
            <p:ph idx="2" type="sldImg"/>
          </p:nvPr>
        </p:nvSpPr>
        <p:spPr>
          <a:xfrm>
            <a:off x="1714500" y="685800"/>
            <a:ext cx="34290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22618e57403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g22618e57403_0_12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24d8d98b231_0_62:notes"/>
          <p:cNvSpPr/>
          <p:nvPr>
            <p:ph idx="2" type="sldImg"/>
          </p:nvPr>
        </p:nvSpPr>
        <p:spPr>
          <a:xfrm>
            <a:off x="1714500" y="685800"/>
            <a:ext cx="34290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24d8d98b231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g24d8d98b231_0_6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4d8d98b231_0_73:notes"/>
          <p:cNvSpPr/>
          <p:nvPr>
            <p:ph idx="2" type="sldImg"/>
          </p:nvPr>
        </p:nvSpPr>
        <p:spPr>
          <a:xfrm>
            <a:off x="1714500" y="685800"/>
            <a:ext cx="34290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4d8d98b231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g24d8d98b231_0_7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4d8d98b231_0_84:notes"/>
          <p:cNvSpPr/>
          <p:nvPr>
            <p:ph idx="2" type="sldImg"/>
          </p:nvPr>
        </p:nvSpPr>
        <p:spPr>
          <a:xfrm>
            <a:off x="1714500" y="685800"/>
            <a:ext cx="34290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24d8d98b231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g24d8d98b231_0_8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4d8d98b231_0_134:notes"/>
          <p:cNvSpPr/>
          <p:nvPr>
            <p:ph idx="2" type="sldImg"/>
          </p:nvPr>
        </p:nvSpPr>
        <p:spPr>
          <a:xfrm>
            <a:off x="1714500" y="685800"/>
            <a:ext cx="34290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24d8d98b231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g24d8d98b231_0_13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2618e57403_0_62:notes"/>
          <p:cNvSpPr/>
          <p:nvPr>
            <p:ph idx="2" type="sldImg"/>
          </p:nvPr>
        </p:nvSpPr>
        <p:spPr>
          <a:xfrm>
            <a:off x="1714500" y="685800"/>
            <a:ext cx="34290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22618e57403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g22618e57403_0_6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24d8d98b231_0_107:notes"/>
          <p:cNvSpPr/>
          <p:nvPr>
            <p:ph idx="2" type="sldImg"/>
          </p:nvPr>
        </p:nvSpPr>
        <p:spPr>
          <a:xfrm>
            <a:off x="1714500" y="685800"/>
            <a:ext cx="34290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24d8d98b231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g24d8d98b231_0_10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4d8d98b231_0_96:notes"/>
          <p:cNvSpPr/>
          <p:nvPr>
            <p:ph idx="2" type="sldImg"/>
          </p:nvPr>
        </p:nvSpPr>
        <p:spPr>
          <a:xfrm>
            <a:off x="1714500" y="685800"/>
            <a:ext cx="34290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24d8d98b231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g24d8d98b231_0_9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2618e57403_0_136:notes"/>
          <p:cNvSpPr/>
          <p:nvPr>
            <p:ph idx="2" type="sldImg"/>
          </p:nvPr>
        </p:nvSpPr>
        <p:spPr>
          <a:xfrm>
            <a:off x="1714500" y="685800"/>
            <a:ext cx="34290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22618e57403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g22618e57403_0_13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24d8d98b231_0_126:notes"/>
          <p:cNvSpPr/>
          <p:nvPr>
            <p:ph idx="2" type="sldImg"/>
          </p:nvPr>
        </p:nvSpPr>
        <p:spPr>
          <a:xfrm>
            <a:off x="1714500" y="685800"/>
            <a:ext cx="34290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24d8d98b231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g24d8d98b231_0_12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24d8d98b231_0_149:notes"/>
          <p:cNvSpPr/>
          <p:nvPr>
            <p:ph idx="2" type="sldImg"/>
          </p:nvPr>
        </p:nvSpPr>
        <p:spPr>
          <a:xfrm>
            <a:off x="1714500" y="685800"/>
            <a:ext cx="34290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24d8d98b231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g24d8d98b231_0_14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24d8d98b231_0_158:notes"/>
          <p:cNvSpPr/>
          <p:nvPr>
            <p:ph idx="2" type="sldImg"/>
          </p:nvPr>
        </p:nvSpPr>
        <p:spPr>
          <a:xfrm>
            <a:off x="1714500" y="685800"/>
            <a:ext cx="34290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24d8d98b231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g24d8d98b231_0_15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24d8d98b231_0_167:notes"/>
          <p:cNvSpPr/>
          <p:nvPr>
            <p:ph idx="2" type="sldImg"/>
          </p:nvPr>
        </p:nvSpPr>
        <p:spPr>
          <a:xfrm>
            <a:off x="1714500" y="685800"/>
            <a:ext cx="34290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24d8d98b231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g24d8d98b231_0_16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22618e57403_0_187:notes"/>
          <p:cNvSpPr/>
          <p:nvPr>
            <p:ph idx="2" type="sldImg"/>
          </p:nvPr>
        </p:nvSpPr>
        <p:spPr>
          <a:xfrm>
            <a:off x="1714500" y="685800"/>
            <a:ext cx="34290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22618e57403_0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g22618e57403_0_18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4d8d98b231_2_5:notes"/>
          <p:cNvSpPr/>
          <p:nvPr>
            <p:ph idx="2" type="sldImg"/>
          </p:nvPr>
        </p:nvSpPr>
        <p:spPr>
          <a:xfrm>
            <a:off x="1714500" y="685800"/>
            <a:ext cx="34290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24d8d98b231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g24d8d98b231_2_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22618e57403_0_156:notes"/>
          <p:cNvSpPr/>
          <p:nvPr>
            <p:ph idx="2" type="sldImg"/>
          </p:nvPr>
        </p:nvSpPr>
        <p:spPr>
          <a:xfrm>
            <a:off x="1714500" y="685800"/>
            <a:ext cx="34290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22618e57403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g22618e57403_0_15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4d8d98b231_0_8:notes"/>
          <p:cNvSpPr/>
          <p:nvPr>
            <p:ph idx="2" type="sldImg"/>
          </p:nvPr>
        </p:nvSpPr>
        <p:spPr>
          <a:xfrm>
            <a:off x="1714500" y="685800"/>
            <a:ext cx="34290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24d8d98b231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g24d8d98b231_0_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4d8d98b231_0_16:notes"/>
          <p:cNvSpPr/>
          <p:nvPr>
            <p:ph idx="2" type="sldImg"/>
          </p:nvPr>
        </p:nvSpPr>
        <p:spPr>
          <a:xfrm>
            <a:off x="1714500" y="685800"/>
            <a:ext cx="34290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24d8d98b231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g24d8d98b231_0_1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4d8d98b231_0_0:notes"/>
          <p:cNvSpPr/>
          <p:nvPr>
            <p:ph idx="2" type="sldImg"/>
          </p:nvPr>
        </p:nvSpPr>
        <p:spPr>
          <a:xfrm>
            <a:off x="1714500" y="685800"/>
            <a:ext cx="34290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24d8d98b23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g24d8d98b231_0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4d8d98b231_0_53:notes"/>
          <p:cNvSpPr/>
          <p:nvPr>
            <p:ph idx="2" type="sldImg"/>
          </p:nvPr>
        </p:nvSpPr>
        <p:spPr>
          <a:xfrm>
            <a:off x="1714500" y="685800"/>
            <a:ext cx="34290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4d8d98b231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g24d8d98b231_0_5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2618e57403_0_168:notes"/>
          <p:cNvSpPr/>
          <p:nvPr>
            <p:ph idx="2" type="sldImg"/>
          </p:nvPr>
        </p:nvSpPr>
        <p:spPr>
          <a:xfrm>
            <a:off x="1714500" y="685800"/>
            <a:ext cx="34290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22618e57403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g22618e57403_0_16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2400"/>
              <a:buFont typeface="Arial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5600" lvl="0" marL="457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/>
            </a:lvl1pPr>
            <a:lvl2pPr indent="-342900" lvl="1" marL="9144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/>
            </a:lvl2pPr>
            <a:lvl3pPr indent="-330200" lvl="2" marL="13716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/>
            </a:lvl3pPr>
            <a:lvl4pPr indent="-317500" lvl="3" marL="18288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/>
            </a:lvl4pPr>
            <a:lvl5pPr indent="-317500" lvl="4" marL="22860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400"/>
            </a:lvl5pPr>
            <a:lvl6pPr indent="-342900" lvl="5" marL="2743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indent="-342900" lvl="6" marL="32004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indent="-342900" lvl="7" marL="36576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indent="-342900" lvl="8" marL="411480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7315200" y="4767263"/>
            <a:ext cx="1371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0" lvl="0" marL="0" marR="0" rtl="0" algn="r">
              <a:spcBef>
                <a:spcPts val="0"/>
              </a:spcBef>
              <a:buNone/>
              <a:defRPr sz="8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sz="8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sz="8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sz="8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sz="8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sz="8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sz="8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sz="8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sz="8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://www.youtube.com/watch?v=X1Dw4iA-b4E" TargetMode="External"/><Relationship Id="rId4" Type="http://schemas.openxmlformats.org/officeDocument/2006/relationships/image" Target="../media/image2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Relationship Id="rId4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Relationship Id="rId4" Type="http://schemas.openxmlformats.org/officeDocument/2006/relationships/hyperlink" Target="http://drive.google.com/file/d/10dDuIcPGgKyZhDiz0_muNVZUvAN0z-2Z/view" TargetMode="External"/><Relationship Id="rId5" Type="http://schemas.openxmlformats.org/officeDocument/2006/relationships/image" Target="../media/image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github.com/jaycordaro/WES207" TargetMode="External"/><Relationship Id="rId4" Type="http://schemas.openxmlformats.org/officeDocument/2006/relationships/image" Target="../media/image1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1.png"/><Relationship Id="rId4" Type="http://schemas.openxmlformats.org/officeDocument/2006/relationships/image" Target="../media/image8.png"/><Relationship Id="rId5" Type="http://schemas.openxmlformats.org/officeDocument/2006/relationships/image" Target="../media/image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5.png"/><Relationship Id="rId4" Type="http://schemas.openxmlformats.org/officeDocument/2006/relationships/image" Target="../media/image2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7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hyperlink" Target="http://drive.google.com/file/d/1KsPiAbS0gKNmHM2zpOeUVclJ6cLIThps/view" TargetMode="External"/><Relationship Id="rId4" Type="http://schemas.openxmlformats.org/officeDocument/2006/relationships/image" Target="../media/image10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b="1" lang="en" sz="2000">
                <a:solidFill>
                  <a:srgbClr val="4F81BD"/>
                </a:solidFill>
              </a:rPr>
              <a:t>802.15.4 Project</a:t>
            </a:r>
            <a:endParaRPr b="1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5555"/>
              <a:buFont typeface="Arial"/>
              <a:buNone/>
            </a:pPr>
            <a:r>
              <a:rPr b="1" lang="en">
                <a:solidFill>
                  <a:schemeClr val="accent1"/>
                </a:solidFill>
              </a:rPr>
              <a:t>The Northernites</a:t>
            </a:r>
            <a:endParaRPr b="1">
              <a:solidFill>
                <a:schemeClr val="accent1"/>
              </a:solidFill>
            </a:endParaRPr>
          </a:p>
        </p:txBody>
      </p:sp>
      <p:sp>
        <p:nvSpPr>
          <p:cNvPr id="60" name="Google Shape;60;p14"/>
          <p:cNvSpPr txBox="1"/>
          <p:nvPr>
            <p:ph idx="4294967295" type="subTitle"/>
          </p:nvPr>
        </p:nvSpPr>
        <p:spPr>
          <a:xfrm>
            <a:off x="572100" y="3727400"/>
            <a:ext cx="7999800" cy="9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</a:pPr>
            <a:r>
              <a:rPr b="1" lang="en" sz="1600">
                <a:solidFill>
                  <a:schemeClr val="accent1"/>
                </a:solidFill>
              </a:rPr>
              <a:t>Sam Weismuller, SangRyul “Eric” Pae, Jay Cordaro</a:t>
            </a:r>
            <a:r>
              <a:rPr lang="en" sz="16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6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</a:pPr>
            <a:r>
              <a:rPr lang="en" sz="16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MAS 2023 Students UC San Diego</a:t>
            </a:r>
            <a:endParaRPr sz="16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Clr>
                <a:schemeClr val="accent1"/>
              </a:buClr>
              <a:buSzPts val="1600"/>
              <a:buNone/>
            </a:pPr>
            <a:r>
              <a:rPr lang="en" sz="1600">
                <a:solidFill>
                  <a:schemeClr val="accent1"/>
                </a:solidFill>
              </a:rPr>
              <a:t>June 2, 2023</a:t>
            </a:r>
            <a:endParaRPr sz="1600">
              <a:solidFill>
                <a:schemeClr val="accent1"/>
              </a:solidFill>
            </a:endParaRPr>
          </a:p>
        </p:txBody>
      </p:sp>
      <p:sp>
        <p:nvSpPr>
          <p:cNvPr id="61" name="Google Shape;61;p14"/>
          <p:cNvSpPr txBox="1"/>
          <p:nvPr/>
        </p:nvSpPr>
        <p:spPr>
          <a:xfrm>
            <a:off x="472594" y="4323509"/>
            <a:ext cx="40551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accent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" name="Google Shape;62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3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4F81BD"/>
                </a:solidFill>
              </a:rPr>
              <a:t>Audio Out Teensy Detail</a:t>
            </a:r>
            <a:endParaRPr sz="2600">
              <a:solidFill>
                <a:srgbClr val="4F81BD"/>
              </a:solidFill>
            </a:endParaRPr>
          </a:p>
        </p:txBody>
      </p:sp>
      <p:sp>
        <p:nvSpPr>
          <p:cNvPr id="137" name="Google Shape;137;p23"/>
          <p:cNvSpPr txBox="1"/>
          <p:nvPr>
            <p:ph idx="1" type="body"/>
          </p:nvPr>
        </p:nvSpPr>
        <p:spPr>
          <a:xfrm>
            <a:off x="457200" y="1200150"/>
            <a:ext cx="8515800" cy="3394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I2S </a:t>
            </a:r>
            <a:r>
              <a:rPr lang="en"/>
              <a:t>Pipe Cleaning</a:t>
            </a:r>
            <a:r>
              <a:rPr lang="en"/>
              <a:t>  between Teensy &amp; MAX98357 for speaker is done with sample sounds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23"/>
          <p:cNvSpPr txBox="1"/>
          <p:nvPr>
            <p:ph idx="12" type="sldNum"/>
          </p:nvPr>
        </p:nvSpPr>
        <p:spPr>
          <a:xfrm>
            <a:off x="7315200" y="4767263"/>
            <a:ext cx="1371600" cy="273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9" name="Google Shape;139;p23" title="gong snare cash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76425" y="2031800"/>
            <a:ext cx="5638800" cy="300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4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4F81BD"/>
                </a:solidFill>
              </a:rPr>
              <a:t>Audio Out Upsampling</a:t>
            </a:r>
            <a:endParaRPr sz="2600">
              <a:solidFill>
                <a:srgbClr val="4F81BD"/>
              </a:solidFill>
            </a:endParaRPr>
          </a:p>
        </p:txBody>
      </p:sp>
      <p:sp>
        <p:nvSpPr>
          <p:cNvPr id="146" name="Google Shape;146;p24"/>
          <p:cNvSpPr txBox="1"/>
          <p:nvPr>
            <p:ph idx="1" type="body"/>
          </p:nvPr>
        </p:nvSpPr>
        <p:spPr>
          <a:xfrm>
            <a:off x="457200" y="1200150"/>
            <a:ext cx="8515800" cy="3394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Opus codec gives us a 16 ksps audio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This needs to be upsampled to 44.1 ksps for audio library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In order to do this quickly and simply: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Insert alternating amounts of zeros into the received samples to get the sample rate to 44.1 ksps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Cascade a low-pass FIR filter before the audio is output the I2S channel to remove aliasing noise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24"/>
          <p:cNvSpPr txBox="1"/>
          <p:nvPr>
            <p:ph idx="12" type="sldNum"/>
          </p:nvPr>
        </p:nvSpPr>
        <p:spPr>
          <a:xfrm>
            <a:off x="7315200" y="4767263"/>
            <a:ext cx="1371600" cy="273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5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4F81BD"/>
                </a:solidFill>
              </a:rPr>
              <a:t>Audio Out Upsampling</a:t>
            </a:r>
            <a:endParaRPr sz="2600">
              <a:solidFill>
                <a:srgbClr val="4F81BD"/>
              </a:solidFill>
            </a:endParaRPr>
          </a:p>
        </p:txBody>
      </p:sp>
      <p:sp>
        <p:nvSpPr>
          <p:cNvPr id="154" name="Google Shape;154;p25"/>
          <p:cNvSpPr txBox="1"/>
          <p:nvPr>
            <p:ph idx="12" type="sldNum"/>
          </p:nvPr>
        </p:nvSpPr>
        <p:spPr>
          <a:xfrm>
            <a:off x="7315200" y="4767263"/>
            <a:ext cx="1371600" cy="273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55" name="Google Shape;15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1487150"/>
            <a:ext cx="3678899" cy="281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09924" y="1427989"/>
            <a:ext cx="3794800" cy="29377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6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4F81BD"/>
                </a:solidFill>
              </a:rPr>
              <a:t>Audio Out Upsampling</a:t>
            </a:r>
            <a:endParaRPr sz="2600">
              <a:solidFill>
                <a:srgbClr val="4F81BD"/>
              </a:solidFill>
            </a:endParaRPr>
          </a:p>
        </p:txBody>
      </p:sp>
      <p:sp>
        <p:nvSpPr>
          <p:cNvPr id="163" name="Google Shape;163;p26"/>
          <p:cNvSpPr txBox="1"/>
          <p:nvPr>
            <p:ph idx="12" type="sldNum"/>
          </p:nvPr>
        </p:nvSpPr>
        <p:spPr>
          <a:xfrm>
            <a:off x="7315200" y="4767263"/>
            <a:ext cx="1371600" cy="273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4" name="Google Shape;16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6925" y="991954"/>
            <a:ext cx="4926244" cy="3775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6" title="output_6000bps.wav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08344" y="4227879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 txBox="1"/>
          <p:nvPr>
            <p:ph idx="1" type="body"/>
          </p:nvPr>
        </p:nvSpPr>
        <p:spPr>
          <a:xfrm>
            <a:off x="457200" y="874500"/>
            <a:ext cx="8515800" cy="3394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Decimate from 1-bit 768kHz to 16kHz PCM as shown in 1st meeting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Implement in fixed-point </a:t>
            </a:r>
            <a:endParaRPr sz="18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Used </a:t>
            </a:r>
            <a:r>
              <a:rPr lang="en" sz="1600"/>
              <a:t>Q15 format for filter taps</a:t>
            </a:r>
            <a:endParaRPr sz="16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decimate by 12 as 48-tap polyphase filter ↓12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27-tap half band filter ↓2 (only 7 multiplies)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27-tap half band filter ↓2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Send to Teensy over SPI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Shifted from 8-bit payload to 32-bit payload to maximize throughput</a:t>
            </a:r>
            <a:endParaRPr sz="18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27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4F81BD"/>
                </a:solidFill>
              </a:rPr>
              <a:t>PDM Audio to Teensy Detail</a:t>
            </a:r>
            <a:endParaRPr sz="2600">
              <a:solidFill>
                <a:srgbClr val="4F81BD"/>
              </a:solidFill>
            </a:endParaRPr>
          </a:p>
        </p:txBody>
      </p:sp>
      <p:sp>
        <p:nvSpPr>
          <p:cNvPr id="173" name="Google Shape;173;p27"/>
          <p:cNvSpPr txBox="1"/>
          <p:nvPr>
            <p:ph idx="12" type="sldNum"/>
          </p:nvPr>
        </p:nvSpPr>
        <p:spPr>
          <a:xfrm>
            <a:off x="7315200" y="4767263"/>
            <a:ext cx="1371600" cy="273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74" name="Google Shape;17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23150" y="3204300"/>
            <a:ext cx="1667699" cy="174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" name="Google Shape;175;p27"/>
          <p:cNvCxnSpPr/>
          <p:nvPr/>
        </p:nvCxnSpPr>
        <p:spPr>
          <a:xfrm rot="10800000">
            <a:off x="6543275" y="4127500"/>
            <a:ext cx="639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6" name="Google Shape;176;p27"/>
          <p:cNvCxnSpPr/>
          <p:nvPr/>
        </p:nvCxnSpPr>
        <p:spPr>
          <a:xfrm rot="10800000">
            <a:off x="4572000" y="3748750"/>
            <a:ext cx="639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7" name="Google Shape;177;p27"/>
          <p:cNvCxnSpPr/>
          <p:nvPr/>
        </p:nvCxnSpPr>
        <p:spPr>
          <a:xfrm>
            <a:off x="4613825" y="4127500"/>
            <a:ext cx="563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8" name="Google Shape;178;p27"/>
          <p:cNvSpPr/>
          <p:nvPr/>
        </p:nvSpPr>
        <p:spPr>
          <a:xfrm>
            <a:off x="3397600" y="3323800"/>
            <a:ext cx="1170600" cy="1607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FPGA</a:t>
            </a:r>
            <a:endParaRPr/>
          </a:p>
        </p:txBody>
      </p:sp>
      <p:sp>
        <p:nvSpPr>
          <p:cNvPr id="179" name="Google Shape;179;p27"/>
          <p:cNvSpPr/>
          <p:nvPr/>
        </p:nvSpPr>
        <p:spPr>
          <a:xfrm>
            <a:off x="267075" y="3661125"/>
            <a:ext cx="2047200" cy="711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teensy 4.1</a:t>
            </a:r>
            <a:endParaRPr/>
          </a:p>
        </p:txBody>
      </p:sp>
      <p:cxnSp>
        <p:nvCxnSpPr>
          <p:cNvPr id="180" name="Google Shape;180;p27"/>
          <p:cNvCxnSpPr/>
          <p:nvPr/>
        </p:nvCxnSpPr>
        <p:spPr>
          <a:xfrm>
            <a:off x="2310350" y="3748750"/>
            <a:ext cx="1094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1" name="Google Shape;181;p27"/>
          <p:cNvCxnSpPr/>
          <p:nvPr/>
        </p:nvCxnSpPr>
        <p:spPr>
          <a:xfrm>
            <a:off x="2310350" y="3922850"/>
            <a:ext cx="1094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2" name="Google Shape;182;p27"/>
          <p:cNvCxnSpPr/>
          <p:nvPr/>
        </p:nvCxnSpPr>
        <p:spPr>
          <a:xfrm>
            <a:off x="2310350" y="4076675"/>
            <a:ext cx="1094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3" name="Google Shape;183;p27"/>
          <p:cNvCxnSpPr/>
          <p:nvPr/>
        </p:nvCxnSpPr>
        <p:spPr>
          <a:xfrm rot="10800000">
            <a:off x="2314275" y="4243925"/>
            <a:ext cx="1058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4" name="Google Shape;184;p27"/>
          <p:cNvSpPr txBox="1"/>
          <p:nvPr/>
        </p:nvSpPr>
        <p:spPr>
          <a:xfrm>
            <a:off x="2418750" y="3433775"/>
            <a:ext cx="710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SPI</a:t>
            </a:r>
            <a:endParaRPr/>
          </a:p>
        </p:txBody>
      </p:sp>
      <p:sp>
        <p:nvSpPr>
          <p:cNvPr id="185" name="Google Shape;185;p27"/>
          <p:cNvSpPr txBox="1"/>
          <p:nvPr/>
        </p:nvSpPr>
        <p:spPr>
          <a:xfrm>
            <a:off x="4536738" y="3748750"/>
            <a:ext cx="710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PDM</a:t>
            </a:r>
            <a:endParaRPr/>
          </a:p>
        </p:txBody>
      </p:sp>
      <p:sp>
        <p:nvSpPr>
          <p:cNvPr id="186" name="Google Shape;186;p27"/>
          <p:cNvSpPr txBox="1"/>
          <p:nvPr/>
        </p:nvSpPr>
        <p:spPr>
          <a:xfrm>
            <a:off x="6922880" y="3792600"/>
            <a:ext cx="991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Analog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audio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8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4F81BD"/>
                </a:solidFill>
              </a:rPr>
              <a:t>Github Repo</a:t>
            </a:r>
            <a:endParaRPr sz="2600">
              <a:solidFill>
                <a:srgbClr val="4F81BD"/>
              </a:solidFill>
            </a:endParaRPr>
          </a:p>
        </p:txBody>
      </p:sp>
      <p:sp>
        <p:nvSpPr>
          <p:cNvPr id="193" name="Google Shape;193;p28"/>
          <p:cNvSpPr txBox="1"/>
          <p:nvPr>
            <p:ph idx="1" type="body"/>
          </p:nvPr>
        </p:nvSpPr>
        <p:spPr>
          <a:xfrm>
            <a:off x="457200" y="1200150"/>
            <a:ext cx="8515800" cy="3394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https://github.com/jaycordaro/WES207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</a:rPr>
              <a:t>Organization</a:t>
            </a:r>
            <a:endParaRPr sz="12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SzPts val="2000"/>
              <a:buChar char="●"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</a:rPr>
              <a:t>key material:</a:t>
            </a:r>
            <a:endParaRPr sz="12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</a:rPr>
              <a:t>teensy</a:t>
            </a:r>
            <a:endParaRPr sz="12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</a:rPr>
              <a:t>r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</a:rPr>
              <a:t>tl</a:t>
            </a:r>
            <a:endParaRPr sz="120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sp>
        <p:nvSpPr>
          <p:cNvPr id="194" name="Google Shape;194;p28"/>
          <p:cNvSpPr txBox="1"/>
          <p:nvPr>
            <p:ph idx="12" type="sldNum"/>
          </p:nvPr>
        </p:nvSpPr>
        <p:spPr>
          <a:xfrm>
            <a:off x="7315200" y="4767263"/>
            <a:ext cx="1371600" cy="273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5" name="Google Shape;195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99350" y="1952950"/>
            <a:ext cx="2381699" cy="132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9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4F81BD"/>
                </a:solidFill>
              </a:rPr>
              <a:t>Video Storyboard</a:t>
            </a:r>
            <a:endParaRPr sz="2600">
              <a:solidFill>
                <a:srgbClr val="4F81BD"/>
              </a:solidFill>
            </a:endParaRPr>
          </a:p>
        </p:txBody>
      </p:sp>
      <p:sp>
        <p:nvSpPr>
          <p:cNvPr id="202" name="Google Shape;202;p29"/>
          <p:cNvSpPr txBox="1"/>
          <p:nvPr>
            <p:ph idx="1" type="body"/>
          </p:nvPr>
        </p:nvSpPr>
        <p:spPr>
          <a:xfrm>
            <a:off x="457200" y="1200150"/>
            <a:ext cx="8515800" cy="3394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All group members on camera </a:t>
            </a:r>
            <a:r>
              <a:rPr lang="en"/>
              <a:t>briefly</a:t>
            </a:r>
            <a:r>
              <a:rPr lang="en"/>
              <a:t> introducing the team and the concept. Describes our motivation to build something from scratch as that could be potentially used by future groups for a SDR with a powerful FPGA.</a:t>
            </a:r>
            <a:endParaRPr/>
          </a:p>
        </p:txBody>
      </p:sp>
      <p:sp>
        <p:nvSpPr>
          <p:cNvPr id="203" name="Google Shape;203;p29"/>
          <p:cNvSpPr txBox="1"/>
          <p:nvPr>
            <p:ph idx="12" type="sldNum"/>
          </p:nvPr>
        </p:nvSpPr>
        <p:spPr>
          <a:xfrm>
            <a:off x="7315200" y="4767263"/>
            <a:ext cx="1371600" cy="273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4" name="Google Shape;20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0800" y="2571750"/>
            <a:ext cx="2355125" cy="2355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89125" y="2447775"/>
            <a:ext cx="2146875" cy="214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60600" y="2788375"/>
            <a:ext cx="2355125" cy="235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0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4F81BD"/>
                </a:solidFill>
              </a:rPr>
              <a:t>Video Storyboard</a:t>
            </a:r>
            <a:endParaRPr sz="2600">
              <a:solidFill>
                <a:srgbClr val="4F81BD"/>
              </a:solidFill>
            </a:endParaRPr>
          </a:p>
        </p:txBody>
      </p:sp>
      <p:sp>
        <p:nvSpPr>
          <p:cNvPr id="213" name="Google Shape;213;p30"/>
          <p:cNvSpPr txBox="1"/>
          <p:nvPr>
            <p:ph idx="1" type="body"/>
          </p:nvPr>
        </p:nvSpPr>
        <p:spPr>
          <a:xfrm>
            <a:off x="457200" y="1200150"/>
            <a:ext cx="8515800" cy="3394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Go over the block </a:t>
            </a:r>
            <a:r>
              <a:rPr lang="en"/>
              <a:t>diagram</a:t>
            </a:r>
            <a:r>
              <a:rPr lang="en"/>
              <a:t> for the entire system and our motivation for making our own system</a:t>
            </a:r>
            <a:endParaRPr/>
          </a:p>
        </p:txBody>
      </p:sp>
      <p:sp>
        <p:nvSpPr>
          <p:cNvPr id="214" name="Google Shape;214;p30"/>
          <p:cNvSpPr txBox="1"/>
          <p:nvPr>
            <p:ph idx="12" type="sldNum"/>
          </p:nvPr>
        </p:nvSpPr>
        <p:spPr>
          <a:xfrm>
            <a:off x="7315200" y="4767263"/>
            <a:ext cx="1371600" cy="273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5" name="Google Shape;21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5096" y="1996775"/>
            <a:ext cx="6968606" cy="284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1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4F81BD"/>
                </a:solidFill>
              </a:rPr>
              <a:t>Video Storyboard</a:t>
            </a:r>
            <a:endParaRPr sz="2600">
              <a:solidFill>
                <a:srgbClr val="4F81BD"/>
              </a:solidFill>
            </a:endParaRPr>
          </a:p>
        </p:txBody>
      </p:sp>
      <p:sp>
        <p:nvSpPr>
          <p:cNvPr id="222" name="Google Shape;222;p31"/>
          <p:cNvSpPr txBox="1"/>
          <p:nvPr>
            <p:ph idx="1" type="body"/>
          </p:nvPr>
        </p:nvSpPr>
        <p:spPr>
          <a:xfrm>
            <a:off x="457200" y="1200150"/>
            <a:ext cx="8515800" cy="3394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For each component, show a small clip of the actual part while </a:t>
            </a:r>
            <a:r>
              <a:rPr lang="en"/>
              <a:t>describing</a:t>
            </a:r>
            <a:r>
              <a:rPr lang="en"/>
              <a:t> it</a:t>
            </a:r>
            <a:endParaRPr/>
          </a:p>
        </p:txBody>
      </p:sp>
      <p:sp>
        <p:nvSpPr>
          <p:cNvPr id="223" name="Google Shape;223;p31"/>
          <p:cNvSpPr txBox="1"/>
          <p:nvPr>
            <p:ph idx="12" type="sldNum"/>
          </p:nvPr>
        </p:nvSpPr>
        <p:spPr>
          <a:xfrm>
            <a:off x="7315200" y="4767263"/>
            <a:ext cx="1371600" cy="273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24" name="Google Shape;22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38331" y="2744375"/>
            <a:ext cx="2697194" cy="202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2225" y="2289925"/>
            <a:ext cx="2118899" cy="2118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21450" y="1764125"/>
            <a:ext cx="2266550" cy="2266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2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4F81BD"/>
                </a:solidFill>
              </a:rPr>
              <a:t>Video Storyboard</a:t>
            </a:r>
            <a:endParaRPr sz="2600">
              <a:solidFill>
                <a:srgbClr val="4F81BD"/>
              </a:solidFill>
            </a:endParaRPr>
          </a:p>
        </p:txBody>
      </p:sp>
      <p:sp>
        <p:nvSpPr>
          <p:cNvPr id="233" name="Google Shape;233;p32"/>
          <p:cNvSpPr txBox="1"/>
          <p:nvPr>
            <p:ph idx="1" type="body"/>
          </p:nvPr>
        </p:nvSpPr>
        <p:spPr>
          <a:xfrm>
            <a:off x="457200" y="1200150"/>
            <a:ext cx="8515800" cy="3394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Go over the signal path through the components using the diagram, highlight the block as it is being talked about</a:t>
            </a:r>
            <a:endParaRPr/>
          </a:p>
        </p:txBody>
      </p:sp>
      <p:sp>
        <p:nvSpPr>
          <p:cNvPr id="234" name="Google Shape;234;p32"/>
          <p:cNvSpPr txBox="1"/>
          <p:nvPr>
            <p:ph idx="12" type="sldNum"/>
          </p:nvPr>
        </p:nvSpPr>
        <p:spPr>
          <a:xfrm>
            <a:off x="7315200" y="4767263"/>
            <a:ext cx="1371600" cy="273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35" name="Google Shape;23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4863" y="2097250"/>
            <a:ext cx="5774275" cy="2670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4F81BD"/>
                </a:solidFill>
              </a:rPr>
              <a:t>Project Progress and Deliverables</a:t>
            </a:r>
            <a:endParaRPr sz="2600">
              <a:solidFill>
                <a:srgbClr val="4F81BD"/>
              </a:solidFill>
            </a:endParaRPr>
          </a:p>
        </p:txBody>
      </p:sp>
      <p:sp>
        <p:nvSpPr>
          <p:cNvPr id="69" name="Google Shape;69;p15"/>
          <p:cNvSpPr txBox="1"/>
          <p:nvPr>
            <p:ph idx="1" type="body"/>
          </p:nvPr>
        </p:nvSpPr>
        <p:spPr>
          <a:xfrm>
            <a:off x="457200" y="1200150"/>
            <a:ext cx="8515800" cy="3394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OQPSK end-to-end demo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MVP complete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Now focus is on enhancing MVP with audio input/output 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Could not sync between Efinix LVDS &amp; AT86RF215 Board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Focus on enhancing OQPSK MVP with audio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Audio out Teensy over I2S using MAX98357 EVB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Extend MVP with audio output 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PDM audio in to FPGA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Demonstrate audio input from PDM microphone &amp; actual usage of FPGA in final project :) </a:t>
            </a:r>
            <a:endParaRPr/>
          </a:p>
        </p:txBody>
      </p:sp>
      <p:sp>
        <p:nvSpPr>
          <p:cNvPr id="70" name="Google Shape;70;p15"/>
          <p:cNvSpPr txBox="1"/>
          <p:nvPr>
            <p:ph idx="12" type="sldNum"/>
          </p:nvPr>
        </p:nvSpPr>
        <p:spPr>
          <a:xfrm>
            <a:off x="7315200" y="4767263"/>
            <a:ext cx="1371600" cy="273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3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4F81BD"/>
                </a:solidFill>
              </a:rPr>
              <a:t>Video Storyboard</a:t>
            </a:r>
            <a:endParaRPr sz="2600">
              <a:solidFill>
                <a:srgbClr val="4F81BD"/>
              </a:solidFill>
            </a:endParaRPr>
          </a:p>
        </p:txBody>
      </p:sp>
      <p:sp>
        <p:nvSpPr>
          <p:cNvPr id="242" name="Google Shape;242;p33"/>
          <p:cNvSpPr txBox="1"/>
          <p:nvPr>
            <p:ph idx="1" type="body"/>
          </p:nvPr>
        </p:nvSpPr>
        <p:spPr>
          <a:xfrm>
            <a:off x="457200" y="1200150"/>
            <a:ext cx="8515800" cy="3394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Briefly</a:t>
            </a:r>
            <a:r>
              <a:rPr lang="en"/>
              <a:t> describe 802.15.4 over some generic internet-of-things B-roll</a:t>
            </a:r>
            <a:endParaRPr/>
          </a:p>
        </p:txBody>
      </p:sp>
      <p:sp>
        <p:nvSpPr>
          <p:cNvPr id="243" name="Google Shape;243;p33"/>
          <p:cNvSpPr txBox="1"/>
          <p:nvPr>
            <p:ph idx="12" type="sldNum"/>
          </p:nvPr>
        </p:nvSpPr>
        <p:spPr>
          <a:xfrm>
            <a:off x="7315200" y="4767263"/>
            <a:ext cx="1371600" cy="273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44" name="Google Shape;244;p33"/>
          <p:cNvGrpSpPr/>
          <p:nvPr/>
        </p:nvGrpSpPr>
        <p:grpSpPr>
          <a:xfrm>
            <a:off x="2318700" y="1884125"/>
            <a:ext cx="4504575" cy="2883150"/>
            <a:chOff x="2318700" y="1884125"/>
            <a:chExt cx="4504575" cy="2883150"/>
          </a:xfrm>
        </p:grpSpPr>
        <p:pic>
          <p:nvPicPr>
            <p:cNvPr id="245" name="Google Shape;245;p33"/>
            <p:cNvPicPr preferRelativeResize="0"/>
            <p:nvPr/>
          </p:nvPicPr>
          <p:blipFill rotWithShape="1">
            <a:blip r:embed="rId3">
              <a:alphaModFix/>
            </a:blip>
            <a:srcRect b="0" l="3316" r="0" t="4598"/>
            <a:stretch/>
          </p:blipFill>
          <p:spPr>
            <a:xfrm>
              <a:off x="2469975" y="1884125"/>
              <a:ext cx="4353300" cy="28831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6" name="Google Shape;246;p33"/>
            <p:cNvSpPr/>
            <p:nvPr/>
          </p:nvSpPr>
          <p:spPr>
            <a:xfrm>
              <a:off x="2318700" y="1990000"/>
              <a:ext cx="257100" cy="3783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4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4F81BD"/>
                </a:solidFill>
              </a:rPr>
              <a:t>Video Storyboard</a:t>
            </a:r>
            <a:endParaRPr sz="2600">
              <a:solidFill>
                <a:srgbClr val="4F81BD"/>
              </a:solidFill>
            </a:endParaRPr>
          </a:p>
        </p:txBody>
      </p:sp>
      <p:sp>
        <p:nvSpPr>
          <p:cNvPr id="253" name="Google Shape;253;p34"/>
          <p:cNvSpPr txBox="1"/>
          <p:nvPr>
            <p:ph idx="1" type="body"/>
          </p:nvPr>
        </p:nvSpPr>
        <p:spPr>
          <a:xfrm>
            <a:off x="457200" y="1200150"/>
            <a:ext cx="8515800" cy="3394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Describe the the 802.15.4 OQPSK waveform and showing the MATLAB simulations</a:t>
            </a:r>
            <a:endParaRPr/>
          </a:p>
        </p:txBody>
      </p:sp>
      <p:sp>
        <p:nvSpPr>
          <p:cNvPr id="254" name="Google Shape;254;p34"/>
          <p:cNvSpPr txBox="1"/>
          <p:nvPr>
            <p:ph idx="12" type="sldNum"/>
          </p:nvPr>
        </p:nvSpPr>
        <p:spPr>
          <a:xfrm>
            <a:off x="7315200" y="4767263"/>
            <a:ext cx="1371600" cy="273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55" name="Google Shape;25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04274" y="2160249"/>
            <a:ext cx="3497075" cy="2677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5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4F81BD"/>
                </a:solidFill>
              </a:rPr>
              <a:t>Video Storyboard</a:t>
            </a:r>
            <a:endParaRPr sz="2600">
              <a:solidFill>
                <a:srgbClr val="4F81BD"/>
              </a:solidFill>
            </a:endParaRPr>
          </a:p>
        </p:txBody>
      </p:sp>
      <p:sp>
        <p:nvSpPr>
          <p:cNvPr id="262" name="Google Shape;262;p35"/>
          <p:cNvSpPr txBox="1"/>
          <p:nvPr>
            <p:ph idx="1" type="body"/>
          </p:nvPr>
        </p:nvSpPr>
        <p:spPr>
          <a:xfrm>
            <a:off x="457200" y="1200150"/>
            <a:ext cx="8515800" cy="3394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Demo section- will showcase the following functionality: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Voice recording(mic → FPGA, PDM to PCM)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Voice file transfer(FPBA →Teensy1, via SPI )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Wireless file transfer( Teensy1 → Teensy2, via 802.15.4/OQPSK)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Received file play ( Teensy2 → Speaker, via I2S 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35"/>
          <p:cNvSpPr txBox="1"/>
          <p:nvPr>
            <p:ph idx="12" type="sldNum"/>
          </p:nvPr>
        </p:nvSpPr>
        <p:spPr>
          <a:xfrm>
            <a:off x="7315200" y="4767263"/>
            <a:ext cx="1371600" cy="273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6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4F81BD"/>
                </a:solidFill>
              </a:rPr>
              <a:t>Video Storyboard</a:t>
            </a:r>
            <a:endParaRPr sz="2600">
              <a:solidFill>
                <a:srgbClr val="4F81BD"/>
              </a:solidFill>
            </a:endParaRPr>
          </a:p>
        </p:txBody>
      </p:sp>
      <p:sp>
        <p:nvSpPr>
          <p:cNvPr id="270" name="Google Shape;270;p36"/>
          <p:cNvSpPr txBox="1"/>
          <p:nvPr>
            <p:ph idx="1" type="body"/>
          </p:nvPr>
        </p:nvSpPr>
        <p:spPr>
          <a:xfrm>
            <a:off x="457200" y="1200150"/>
            <a:ext cx="8515800" cy="3394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Demo: show a message being given to the transmitter</a:t>
            </a:r>
            <a:endParaRPr/>
          </a:p>
        </p:txBody>
      </p:sp>
      <p:sp>
        <p:nvSpPr>
          <p:cNvPr id="271" name="Google Shape;271;p36"/>
          <p:cNvSpPr txBox="1"/>
          <p:nvPr>
            <p:ph idx="12" type="sldNum"/>
          </p:nvPr>
        </p:nvSpPr>
        <p:spPr>
          <a:xfrm>
            <a:off x="7315200" y="4767263"/>
            <a:ext cx="1371600" cy="273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72" name="Google Shape;27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2775" y="1839525"/>
            <a:ext cx="2197650" cy="292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7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4F81BD"/>
                </a:solidFill>
              </a:rPr>
              <a:t>Video Storyboard</a:t>
            </a:r>
            <a:endParaRPr sz="2600">
              <a:solidFill>
                <a:srgbClr val="4F81BD"/>
              </a:solidFill>
            </a:endParaRPr>
          </a:p>
        </p:txBody>
      </p:sp>
      <p:sp>
        <p:nvSpPr>
          <p:cNvPr id="279" name="Google Shape;279;p37"/>
          <p:cNvSpPr txBox="1"/>
          <p:nvPr>
            <p:ph idx="1" type="body"/>
          </p:nvPr>
        </p:nvSpPr>
        <p:spPr>
          <a:xfrm>
            <a:off x="457200" y="1200150"/>
            <a:ext cx="8515800" cy="3394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Demo: show the message being played at the receiver</a:t>
            </a:r>
            <a:endParaRPr/>
          </a:p>
        </p:txBody>
      </p:sp>
      <p:sp>
        <p:nvSpPr>
          <p:cNvPr id="280" name="Google Shape;280;p37"/>
          <p:cNvSpPr txBox="1"/>
          <p:nvPr>
            <p:ph idx="12" type="sldNum"/>
          </p:nvPr>
        </p:nvSpPr>
        <p:spPr>
          <a:xfrm>
            <a:off x="7315200" y="4767263"/>
            <a:ext cx="1371600" cy="273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81" name="Google Shape;28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7125" y="1701750"/>
            <a:ext cx="6428298" cy="379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8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4F81BD"/>
                </a:solidFill>
              </a:rPr>
              <a:t>Video Storyboard</a:t>
            </a:r>
            <a:endParaRPr sz="2600">
              <a:solidFill>
                <a:srgbClr val="4F81BD"/>
              </a:solidFill>
            </a:endParaRPr>
          </a:p>
        </p:txBody>
      </p:sp>
      <p:sp>
        <p:nvSpPr>
          <p:cNvPr id="288" name="Google Shape;288;p38"/>
          <p:cNvSpPr txBox="1"/>
          <p:nvPr>
            <p:ph idx="1" type="body"/>
          </p:nvPr>
        </p:nvSpPr>
        <p:spPr>
          <a:xfrm>
            <a:off x="457200" y="1200150"/>
            <a:ext cx="8515800" cy="3394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Show some footage of the LVDS struggles and the BPSK simulations while we talk about potential for future work</a:t>
            </a:r>
            <a:endParaRPr/>
          </a:p>
        </p:txBody>
      </p:sp>
      <p:sp>
        <p:nvSpPr>
          <p:cNvPr id="289" name="Google Shape;289;p38"/>
          <p:cNvSpPr txBox="1"/>
          <p:nvPr>
            <p:ph idx="12" type="sldNum"/>
          </p:nvPr>
        </p:nvSpPr>
        <p:spPr>
          <a:xfrm>
            <a:off x="7315200" y="4767263"/>
            <a:ext cx="1371600" cy="273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90" name="Google Shape;29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8225" y="2090738"/>
            <a:ext cx="3117501" cy="2338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00924" y="2288225"/>
            <a:ext cx="3012151" cy="240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9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4F81BD"/>
                </a:solidFill>
              </a:rPr>
              <a:t>Video Storyboard</a:t>
            </a:r>
            <a:endParaRPr sz="2600">
              <a:solidFill>
                <a:srgbClr val="4F81BD"/>
              </a:solidFill>
            </a:endParaRPr>
          </a:p>
        </p:txBody>
      </p:sp>
      <p:sp>
        <p:nvSpPr>
          <p:cNvPr id="298" name="Google Shape;298;p39"/>
          <p:cNvSpPr txBox="1"/>
          <p:nvPr>
            <p:ph idx="1" type="body"/>
          </p:nvPr>
        </p:nvSpPr>
        <p:spPr>
          <a:xfrm>
            <a:off x="457213" y="1218075"/>
            <a:ext cx="8515800" cy="3394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Brief</a:t>
            </a:r>
            <a:r>
              <a:rPr lang="en"/>
              <a:t> conclusion, the team on camera saying thank you to the professors</a:t>
            </a:r>
            <a:endParaRPr/>
          </a:p>
        </p:txBody>
      </p:sp>
      <p:sp>
        <p:nvSpPr>
          <p:cNvPr id="299" name="Google Shape;299;p39"/>
          <p:cNvSpPr txBox="1"/>
          <p:nvPr>
            <p:ph idx="12" type="sldNum"/>
          </p:nvPr>
        </p:nvSpPr>
        <p:spPr>
          <a:xfrm>
            <a:off x="7315200" y="4767263"/>
            <a:ext cx="1371600" cy="273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00" name="Google Shape;30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2350" y="2239525"/>
            <a:ext cx="2355125" cy="2355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48200" y="2343650"/>
            <a:ext cx="2146875" cy="214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538" y="1969725"/>
            <a:ext cx="2355125" cy="235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0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4F81BD"/>
                </a:solidFill>
              </a:rPr>
              <a:t>Summary</a:t>
            </a:r>
            <a:endParaRPr sz="2600">
              <a:solidFill>
                <a:srgbClr val="4F81BD"/>
              </a:solidFill>
            </a:endParaRPr>
          </a:p>
        </p:txBody>
      </p:sp>
      <p:sp>
        <p:nvSpPr>
          <p:cNvPr id="309" name="Google Shape;309;p40"/>
          <p:cNvSpPr txBox="1"/>
          <p:nvPr>
            <p:ph idx="1" type="body"/>
          </p:nvPr>
        </p:nvSpPr>
        <p:spPr>
          <a:xfrm>
            <a:off x="457200" y="1200150"/>
            <a:ext cx="8515800" cy="3394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LVDS didn’t work out, but we’re able to move forward with the OQPSK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MVP is done, but we can improve upon it with audio input and output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Intended final demo is the audio-based </a:t>
            </a:r>
            <a:r>
              <a:rPr lang="en"/>
              <a:t>transceiver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We want this done by Sunday so we can focus on the video and presentation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We have all the </a:t>
            </a:r>
            <a:r>
              <a:rPr lang="en"/>
              <a:t>pieces</a:t>
            </a:r>
            <a:r>
              <a:rPr lang="en"/>
              <a:t>, we just need to put it together into the final form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Always have MVP as fallback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40"/>
          <p:cNvSpPr txBox="1"/>
          <p:nvPr>
            <p:ph idx="12" type="sldNum"/>
          </p:nvPr>
        </p:nvSpPr>
        <p:spPr>
          <a:xfrm>
            <a:off x="7315200" y="4767263"/>
            <a:ext cx="1371600" cy="273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4F81BD"/>
                </a:solidFill>
              </a:rPr>
              <a:t>Project Block Diagram</a:t>
            </a:r>
            <a:endParaRPr sz="2600">
              <a:solidFill>
                <a:srgbClr val="4F81BD"/>
              </a:solidFill>
            </a:endParaRPr>
          </a:p>
        </p:txBody>
      </p:sp>
      <p:sp>
        <p:nvSpPr>
          <p:cNvPr id="77" name="Google Shape;77;p16"/>
          <p:cNvSpPr txBox="1"/>
          <p:nvPr>
            <p:ph idx="12" type="sldNum"/>
          </p:nvPr>
        </p:nvSpPr>
        <p:spPr>
          <a:xfrm>
            <a:off x="7315200" y="4767263"/>
            <a:ext cx="1371600" cy="273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8" name="Google Shape;7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" y="1167703"/>
            <a:ext cx="9144003" cy="28842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4F81BD"/>
                </a:solidFill>
              </a:rPr>
              <a:t>OQPSK Detail</a:t>
            </a:r>
            <a:endParaRPr sz="2600">
              <a:solidFill>
                <a:srgbClr val="4F81BD"/>
              </a:solidFill>
            </a:endParaRPr>
          </a:p>
        </p:txBody>
      </p:sp>
      <p:sp>
        <p:nvSpPr>
          <p:cNvPr id="85" name="Google Shape;85;p17"/>
          <p:cNvSpPr txBox="1"/>
          <p:nvPr>
            <p:ph idx="1" type="body"/>
          </p:nvPr>
        </p:nvSpPr>
        <p:spPr>
          <a:xfrm>
            <a:off x="457200" y="1200150"/>
            <a:ext cx="8515800" cy="3394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Supported by the baseband processors on the Atmel part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Can be used in 915 MHz and 2.4 GHz band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Higher data rate than BPSK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40 kbps to 250 kbps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From 2 orthogonal chip sequences to 16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7"/>
          <p:cNvSpPr txBox="1"/>
          <p:nvPr>
            <p:ph idx="12" type="sldNum"/>
          </p:nvPr>
        </p:nvSpPr>
        <p:spPr>
          <a:xfrm>
            <a:off x="7315200" y="4767263"/>
            <a:ext cx="1371600" cy="273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4F81BD"/>
                </a:solidFill>
              </a:rPr>
              <a:t>OQPSK Waveform</a:t>
            </a:r>
            <a:endParaRPr sz="2600">
              <a:solidFill>
                <a:srgbClr val="4F81BD"/>
              </a:solidFill>
            </a:endParaRPr>
          </a:p>
        </p:txBody>
      </p:sp>
      <p:sp>
        <p:nvSpPr>
          <p:cNvPr id="93" name="Google Shape;93;p18"/>
          <p:cNvSpPr txBox="1"/>
          <p:nvPr>
            <p:ph idx="1" type="body"/>
          </p:nvPr>
        </p:nvSpPr>
        <p:spPr>
          <a:xfrm>
            <a:off x="457200" y="1200150"/>
            <a:ext cx="8515800" cy="3394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Raised Cosine pulse shape in both channels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Each pulse is 2 chip durations long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Q channel is offset from I channel by one chip duration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18"/>
          <p:cNvSpPr txBox="1"/>
          <p:nvPr>
            <p:ph idx="12" type="sldNum"/>
          </p:nvPr>
        </p:nvSpPr>
        <p:spPr>
          <a:xfrm>
            <a:off x="7315200" y="4767263"/>
            <a:ext cx="1371600" cy="273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5" name="Google Shape;9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3699" y="2363799"/>
            <a:ext cx="3497075" cy="2677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9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4F81BD"/>
                </a:solidFill>
              </a:rPr>
              <a:t>MVP</a:t>
            </a:r>
            <a:endParaRPr sz="2600">
              <a:solidFill>
                <a:srgbClr val="4F81BD"/>
              </a:solidFill>
            </a:endParaRPr>
          </a:p>
        </p:txBody>
      </p:sp>
      <p:sp>
        <p:nvSpPr>
          <p:cNvPr id="102" name="Google Shape;102;p19"/>
          <p:cNvSpPr txBox="1"/>
          <p:nvPr>
            <p:ph idx="1" type="body"/>
          </p:nvPr>
        </p:nvSpPr>
        <p:spPr>
          <a:xfrm>
            <a:off x="457200" y="1200150"/>
            <a:ext cx="8515800" cy="3394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File-based </a:t>
            </a:r>
            <a:r>
              <a:rPr lang="en"/>
              <a:t>transceiver using OQPSK mode on the Atmel part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Teensy sends 802.15.4 packets to the RF board over SPI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RF board handles modulation and demodulation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Can send audio with Opus codec or Bit Error Rate Test patterns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19"/>
          <p:cNvSpPr txBox="1"/>
          <p:nvPr>
            <p:ph idx="12" type="sldNum"/>
          </p:nvPr>
        </p:nvSpPr>
        <p:spPr>
          <a:xfrm>
            <a:off x="7315200" y="4767263"/>
            <a:ext cx="1371600" cy="273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4" name="Google Shape;10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975" y="2680325"/>
            <a:ext cx="8638044" cy="246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/>
          <p:nvPr>
            <p:ph type="title"/>
          </p:nvPr>
        </p:nvSpPr>
        <p:spPr>
          <a:xfrm>
            <a:off x="504175" y="159004"/>
            <a:ext cx="8229600" cy="85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4F81BD"/>
                </a:solidFill>
              </a:rPr>
              <a:t>Demo</a:t>
            </a:r>
            <a:endParaRPr sz="2600">
              <a:solidFill>
                <a:srgbClr val="4F81BD"/>
              </a:solidFill>
            </a:endParaRPr>
          </a:p>
        </p:txBody>
      </p:sp>
      <p:sp>
        <p:nvSpPr>
          <p:cNvPr id="111" name="Google Shape;111;p20"/>
          <p:cNvSpPr txBox="1"/>
          <p:nvPr>
            <p:ph idx="12" type="sldNum"/>
          </p:nvPr>
        </p:nvSpPr>
        <p:spPr>
          <a:xfrm>
            <a:off x="7315200" y="4767263"/>
            <a:ext cx="1371600" cy="273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2" name="Google Shape;112;p20" title="20230521_234338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15788" y="1063379"/>
            <a:ext cx="6711683" cy="37753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1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4F81BD"/>
                </a:solidFill>
              </a:rPr>
              <a:t>Beyond the </a:t>
            </a:r>
            <a:r>
              <a:rPr lang="en" sz="2600">
                <a:solidFill>
                  <a:srgbClr val="4F81BD"/>
                </a:solidFill>
              </a:rPr>
              <a:t>MVP</a:t>
            </a:r>
            <a:endParaRPr sz="2600">
              <a:solidFill>
                <a:srgbClr val="4F81BD"/>
              </a:solidFill>
            </a:endParaRPr>
          </a:p>
        </p:txBody>
      </p:sp>
      <p:sp>
        <p:nvSpPr>
          <p:cNvPr id="119" name="Google Shape;119;p21"/>
          <p:cNvSpPr txBox="1"/>
          <p:nvPr>
            <p:ph idx="1" type="body"/>
          </p:nvPr>
        </p:nvSpPr>
        <p:spPr>
          <a:xfrm>
            <a:off x="457200" y="1200150"/>
            <a:ext cx="8515800" cy="3394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We want to get proper audio input and output for a true “walkie-talkie”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SD card will be used to buffer data to lessen timing constraints</a:t>
            </a:r>
            <a:endParaRPr/>
          </a:p>
        </p:txBody>
      </p:sp>
      <p:sp>
        <p:nvSpPr>
          <p:cNvPr id="120" name="Google Shape;120;p21"/>
          <p:cNvSpPr txBox="1"/>
          <p:nvPr>
            <p:ph idx="12" type="sldNum"/>
          </p:nvPr>
        </p:nvSpPr>
        <p:spPr>
          <a:xfrm>
            <a:off x="7315200" y="4767263"/>
            <a:ext cx="1371600" cy="273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1" name="Google Shape;12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6425" y="2004700"/>
            <a:ext cx="6566748" cy="303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2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4F81BD"/>
                </a:solidFill>
              </a:rPr>
              <a:t>Audio Out Teensy Detail</a:t>
            </a:r>
            <a:endParaRPr sz="2600">
              <a:solidFill>
                <a:srgbClr val="4F81BD"/>
              </a:solidFill>
            </a:endParaRPr>
          </a:p>
        </p:txBody>
      </p:sp>
      <p:sp>
        <p:nvSpPr>
          <p:cNvPr id="128" name="Google Shape;128;p22"/>
          <p:cNvSpPr txBox="1"/>
          <p:nvPr>
            <p:ph idx="12" type="sldNum"/>
          </p:nvPr>
        </p:nvSpPr>
        <p:spPr>
          <a:xfrm>
            <a:off x="7315200" y="4767263"/>
            <a:ext cx="1371600" cy="273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9" name="Google Shape;12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2675" y="903075"/>
            <a:ext cx="5584125" cy="398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600" y="1728050"/>
            <a:ext cx="2172050" cy="2485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